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sldIdLst>
    <p:sldId id="262" r:id="rId2"/>
    <p:sldId id="256" r:id="rId3"/>
    <p:sldId id="257" r:id="rId4"/>
    <p:sldId id="25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69" d="100"/>
          <a:sy n="69" d="100"/>
        </p:scale>
        <p:origin x="-696"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E7EBE49-DF9B-44AF-B384-BE024CDDC97A}"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5445E-698A-4C60-AC79-847A24E6A3D0}" type="slidenum">
              <a:rPr lang="en-US" smtClean="0"/>
              <a:pPr/>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588836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7EBE49-DF9B-44AF-B384-BE024CDDC97A}"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2735400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E7EBE49-DF9B-44AF-B384-BE024CDDC97A}"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3549463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7EBE49-DF9B-44AF-B384-BE024CDDC97A}"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2247585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E7EBE49-DF9B-44AF-B384-BE024CDDC97A}"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2126393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E7EBE49-DF9B-44AF-B384-BE024CDDC97A}"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3131431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EBE49-DF9B-44AF-B384-BE024CDDC97A}"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1113361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E7EBE49-DF9B-44AF-B384-BE024CDDC97A}"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3891849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E7EBE49-DF9B-44AF-B384-BE024CDDC97A}"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3554049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Date Placeholder 2"/>
          <p:cNvSpPr>
            <a:spLocks noGrp="1"/>
          </p:cNvSpPr>
          <p:nvPr>
            <p:ph type="dt" sz="half" idx="10"/>
          </p:nvPr>
        </p:nvSpPr>
        <p:spPr/>
        <p:txBody>
          <a:bodyPr/>
          <a:lstStyle/>
          <a:p>
            <a:fld id="{AE7EBE49-DF9B-44AF-B384-BE024CDDC97A}"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2627928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E7EBE49-DF9B-44AF-B384-BE024CDDC97A}"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807991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E7EBE49-DF9B-44AF-B384-BE024CDDC97A}"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5445E-698A-4C60-AC79-847A24E6A3D0}" type="slidenum">
              <a:rPr lang="en-US" smtClean="0"/>
              <a:pPr/>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 xmlns:p14="http://schemas.microsoft.com/office/powerpoint/2010/main" val="4084028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E7EBE49-DF9B-44AF-B384-BE024CDDC97A}"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1893123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E7EBE49-DF9B-44AF-B384-BE024CDDC97A}"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5445E-698A-4C60-AC79-847A24E6A3D0}" type="slidenum">
              <a:rPr lang="en-US" smtClean="0"/>
              <a:pPr/>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 xmlns:p14="http://schemas.microsoft.com/office/powerpoint/2010/main" val="3740574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E7EBE49-DF9B-44AF-B384-BE024CDDC97A}"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3017487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7EBE49-DF9B-44AF-B384-BE024CDDC97A}"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3921764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7EBE49-DF9B-44AF-B384-BE024CDDC97A}"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4289491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chemeClr val="accent6">
                <a:lumMod val="75000"/>
              </a:schemeClr>
            </a:gs>
            <a:gs pos="100000">
              <a:schemeClr val="bg2">
                <a:shade val="96000"/>
                <a:hueMod val="88000"/>
                <a:satMod val="220000"/>
                <a:lumMod val="82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AE7EBE49-DF9B-44AF-B384-BE024CDDC97A}" type="datetimeFigureOut">
              <a:rPr lang="en-US" smtClean="0"/>
              <a:pPr/>
              <a:t>7/17/2022</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9715445E-698A-4C60-AC79-847A24E6A3D0}" type="slidenum">
              <a:rPr lang="en-US" smtClean="0"/>
              <a:pPr/>
              <a:t>‹#›</a:t>
            </a:fld>
            <a:endParaRPr lang="en-US"/>
          </a:p>
        </p:txBody>
      </p:sp>
    </p:spTree>
    <p:extLst>
      <p:ext uri="{BB962C8B-B14F-4D97-AF65-F5344CB8AC3E}">
        <p14:creationId xmlns="" xmlns:p14="http://schemas.microsoft.com/office/powerpoint/2010/main" val="252467510"/>
      </p:ext>
    </p:extLst>
  </p:cSld>
  <p:clrMap bg1="dk1" tx1="lt1" bg2="dk2" tx2="lt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r"/>
            <a:r>
              <a:rPr lang="en-US" sz="6000" b="1" dirty="0" smtClean="0">
                <a:solidFill>
                  <a:schemeClr val="bg1"/>
                </a:solidFill>
              </a:rPr>
              <a:t>C PROGRAMMING</a:t>
            </a:r>
            <a:endParaRPr lang="en-US" sz="6000" b="1" dirty="0">
              <a:solidFill>
                <a:schemeClr val="bg1"/>
              </a:solidFill>
            </a:endParaRPr>
          </a:p>
        </p:txBody>
      </p:sp>
      <p:sp>
        <p:nvSpPr>
          <p:cNvPr id="3" name="Subtitle 2"/>
          <p:cNvSpPr>
            <a:spLocks noGrp="1"/>
          </p:cNvSpPr>
          <p:nvPr>
            <p:ph type="subTitle" idx="1"/>
          </p:nvPr>
        </p:nvSpPr>
        <p:spPr/>
        <p:txBody>
          <a:bodyPr>
            <a:normAutofit/>
          </a:bodyPr>
          <a:lstStyle/>
          <a:p>
            <a:pPr algn="r"/>
            <a:r>
              <a:rPr lang="en-US" sz="5400" b="1" dirty="0" smtClean="0">
                <a:solidFill>
                  <a:schemeClr val="bg1"/>
                </a:solidFill>
              </a:rPr>
              <a:t>ARRAYS</a:t>
            </a:r>
            <a:endParaRPr lang="en-US" sz="5400"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1" y="685799"/>
            <a:ext cx="8433663" cy="1260567"/>
          </a:xfrm>
        </p:spPr>
        <p:txBody>
          <a:bodyPr>
            <a:normAutofit fontScale="90000"/>
          </a:bodyPr>
          <a:lstStyle/>
          <a:p>
            <a:r>
              <a:rPr lang="en-US" sz="8000" b="1" dirty="0" smtClean="0">
                <a:solidFill>
                  <a:schemeClr val="bg1"/>
                </a:solidFill>
                <a:effectLst>
                  <a:outerShdw blurRad="38100" dist="38100" dir="2700000" algn="tl">
                    <a:srgbClr val="000000">
                      <a:alpha val="43137"/>
                    </a:srgbClr>
                  </a:outerShdw>
                </a:effectLst>
              </a:rPr>
              <a:t>ARRAY</a:t>
            </a:r>
            <a:r>
              <a:rPr lang="en-US" b="1" dirty="0" smtClean="0">
                <a:solidFill>
                  <a:schemeClr val="bg1"/>
                </a:solidFill>
                <a:effectLst>
                  <a:outerShdw blurRad="38100" dist="38100" dir="2700000" algn="tl">
                    <a:srgbClr val="000000">
                      <a:alpha val="43137"/>
                    </a:srgbClr>
                  </a:outerShdw>
                </a:effectLst>
              </a:rPr>
              <a:t>  </a:t>
            </a:r>
            <a:r>
              <a:rPr lang="en-US" sz="4900" b="1" dirty="0" smtClean="0">
                <a:solidFill>
                  <a:schemeClr val="accent1">
                    <a:lumMod val="40000"/>
                    <a:lumOff val="60000"/>
                  </a:schemeClr>
                </a:solidFill>
                <a:effectLst>
                  <a:outerShdw blurRad="38100" dist="38100" dir="2700000" algn="tl">
                    <a:srgbClr val="000000">
                      <a:alpha val="43137"/>
                    </a:srgbClr>
                  </a:outerShdw>
                </a:effectLst>
              </a:rPr>
              <a:t>IN C LANGUANGE</a:t>
            </a:r>
            <a:endParaRPr lang="en-US" sz="49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684210" y="2116182"/>
            <a:ext cx="6421983" cy="4127864"/>
          </a:xfrm>
        </p:spPr>
        <p:txBody>
          <a:bodyPr>
            <a:noAutofit/>
          </a:bodyPr>
          <a:lstStyle/>
          <a:p>
            <a:r>
              <a:rPr lang="en-US" sz="2500" dirty="0">
                <a:solidFill>
                  <a:schemeClr val="accent3">
                    <a:lumMod val="20000"/>
                    <a:lumOff val="80000"/>
                  </a:schemeClr>
                </a:solidFill>
                <a:effectLst>
                  <a:outerShdw blurRad="38100" dist="38100" dir="2700000" algn="tl">
                    <a:srgbClr val="000000">
                      <a:alpha val="43137"/>
                    </a:srgbClr>
                  </a:outerShdw>
                </a:effectLst>
              </a:rPr>
              <a:t>An array is defined as the collection of similar type of data items stored at contiguous memory locations. Arrays are the derived data type in C programming language which can store the primitive type of data such as int, char, double, float, etc. It also has the capability to store the collection of derived data types, such as pointers, structure, etc</a:t>
            </a:r>
            <a:r>
              <a:rPr lang="en-US" sz="2500" dirty="0" smtClean="0">
                <a:solidFill>
                  <a:schemeClr val="accent3">
                    <a:lumMod val="20000"/>
                    <a:lumOff val="80000"/>
                  </a:schemeClr>
                </a:solidFill>
                <a:effectLst>
                  <a:outerShdw blurRad="38100" dist="38100" dir="2700000" algn="tl">
                    <a:srgbClr val="000000">
                      <a:alpha val="43137"/>
                    </a:srgbClr>
                  </a:outerShdw>
                </a:effectLst>
              </a:rPr>
              <a:t>.</a:t>
            </a:r>
            <a:endParaRPr lang="en-US" sz="2500" dirty="0">
              <a:solidFill>
                <a:schemeClr val="accent3">
                  <a:lumMod val="20000"/>
                  <a:lumOff val="80000"/>
                </a:schemeClr>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665639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0"/>
            <a:ext cx="8534400" cy="1507067"/>
          </a:xfrm>
        </p:spPr>
        <p:txBody>
          <a:bodyPr/>
          <a:lstStyle/>
          <a:p>
            <a:r>
              <a:rPr lang="en-US" sz="4800" b="1" dirty="0">
                <a:solidFill>
                  <a:schemeClr val="accent1">
                    <a:lumMod val="40000"/>
                    <a:lumOff val="60000"/>
                  </a:schemeClr>
                </a:solidFill>
                <a:effectLst>
                  <a:outerShdw blurRad="38100" dist="38100" dir="2700000" algn="tl">
                    <a:srgbClr val="000000">
                      <a:alpha val="43137"/>
                    </a:srgbClr>
                  </a:outerShdw>
                </a:effectLst>
              </a:rPr>
              <a:t>Properties of </a:t>
            </a:r>
            <a:r>
              <a:rPr lang="en-US" sz="4800" b="1" dirty="0" smtClean="0">
                <a:solidFill>
                  <a:schemeClr val="accent1">
                    <a:lumMod val="40000"/>
                    <a:lumOff val="60000"/>
                  </a:schemeClr>
                </a:solidFill>
                <a:effectLst>
                  <a:outerShdw blurRad="38100" dist="38100" dir="2700000" algn="tl">
                    <a:srgbClr val="000000">
                      <a:alpha val="43137"/>
                    </a:srgbClr>
                  </a:outerShdw>
                </a:effectLst>
              </a:rPr>
              <a:t>Array</a:t>
            </a:r>
            <a:endParaRPr lang="en-US" sz="48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4212" y="1507067"/>
            <a:ext cx="8534400" cy="4828421"/>
          </a:xfrm>
        </p:spPr>
        <p:txBody>
          <a:bodyPr>
            <a:noAutofit/>
          </a:bodyPr>
          <a:lstStyle/>
          <a:p>
            <a:pPr marL="0" indent="0">
              <a:buNone/>
            </a:pPr>
            <a:r>
              <a:rPr lang="en-US" sz="2500" dirty="0">
                <a:solidFill>
                  <a:schemeClr val="accent3">
                    <a:lumMod val="20000"/>
                    <a:lumOff val="80000"/>
                  </a:schemeClr>
                </a:solidFill>
              </a:rPr>
              <a:t>The array contains the following properties</a:t>
            </a:r>
            <a:r>
              <a:rPr lang="en-US" sz="2500" dirty="0" smtClean="0">
                <a:solidFill>
                  <a:schemeClr val="accent3">
                    <a:lumMod val="20000"/>
                    <a:lumOff val="80000"/>
                  </a:schemeClr>
                </a:solidFill>
              </a:rPr>
              <a:t>.</a:t>
            </a:r>
          </a:p>
          <a:p>
            <a:r>
              <a:rPr lang="en-US" sz="2500" dirty="0">
                <a:solidFill>
                  <a:schemeClr val="accent3">
                    <a:lumMod val="20000"/>
                    <a:lumOff val="80000"/>
                  </a:schemeClr>
                </a:solidFill>
              </a:rPr>
              <a:t>Each element of an array is of same data type and carries the same size, i.e., int = 4 bytes.</a:t>
            </a:r>
          </a:p>
          <a:p>
            <a:r>
              <a:rPr lang="en-US" sz="2500" dirty="0">
                <a:solidFill>
                  <a:schemeClr val="accent3">
                    <a:lumMod val="20000"/>
                    <a:lumOff val="80000"/>
                  </a:schemeClr>
                </a:solidFill>
              </a:rPr>
              <a:t>Elements of the array are stored at contiguous memory locations where the first element is stored at the smallest memory location.</a:t>
            </a:r>
          </a:p>
          <a:p>
            <a:r>
              <a:rPr lang="en-US" sz="2500" dirty="0">
                <a:solidFill>
                  <a:schemeClr val="accent3">
                    <a:lumMod val="20000"/>
                    <a:lumOff val="80000"/>
                  </a:schemeClr>
                </a:solidFill>
              </a:rPr>
              <a:t>Elements of the array can be randomly accessed since we can calculate the address of each element of the array with the given base address and the size of the data element</a:t>
            </a:r>
            <a:r>
              <a:rPr lang="en-US" sz="2500" dirty="0" smtClean="0">
                <a:solidFill>
                  <a:schemeClr val="accent3">
                    <a:lumMod val="20000"/>
                    <a:lumOff val="80000"/>
                  </a:schemeClr>
                </a:solidFill>
              </a:rPr>
              <a:t>.</a:t>
            </a:r>
            <a:endParaRPr lang="en-US" sz="2500" dirty="0">
              <a:solidFill>
                <a:schemeClr val="accent3">
                  <a:lumMod val="20000"/>
                  <a:lumOff val="80000"/>
                </a:schemeClr>
              </a:solidFill>
            </a:endParaRPr>
          </a:p>
        </p:txBody>
      </p:sp>
    </p:spTree>
    <p:extLst>
      <p:ext uri="{BB962C8B-B14F-4D97-AF65-F5344CB8AC3E}">
        <p14:creationId xmlns="" xmlns:p14="http://schemas.microsoft.com/office/powerpoint/2010/main" val="40829117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0"/>
            <a:ext cx="8534400" cy="1507067"/>
          </a:xfrm>
        </p:spPr>
        <p:txBody>
          <a:bodyPr>
            <a:normAutofit/>
          </a:bodyPr>
          <a:lstStyle/>
          <a:p>
            <a:r>
              <a:rPr lang="en-US" sz="4800" b="1" dirty="0">
                <a:solidFill>
                  <a:schemeClr val="accent1">
                    <a:lumMod val="40000"/>
                    <a:lumOff val="60000"/>
                  </a:schemeClr>
                </a:solidFill>
                <a:effectLst>
                  <a:outerShdw blurRad="38100" dist="38100" dir="2700000" algn="tl">
                    <a:srgbClr val="000000">
                      <a:alpha val="43137"/>
                    </a:srgbClr>
                  </a:outerShdw>
                </a:effectLst>
              </a:rPr>
              <a:t>Advantage of C </a:t>
            </a:r>
            <a:r>
              <a:rPr lang="en-US" sz="4800" b="1" dirty="0" smtClean="0">
                <a:solidFill>
                  <a:schemeClr val="accent1">
                    <a:lumMod val="40000"/>
                    <a:lumOff val="60000"/>
                  </a:schemeClr>
                </a:solidFill>
                <a:effectLst>
                  <a:outerShdw blurRad="38100" dist="38100" dir="2700000" algn="tl">
                    <a:srgbClr val="000000">
                      <a:alpha val="43137"/>
                    </a:srgbClr>
                  </a:outerShdw>
                </a:effectLst>
              </a:rPr>
              <a:t>Array</a:t>
            </a:r>
            <a:endParaRPr lang="en-US" sz="48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4212" y="1507068"/>
            <a:ext cx="8534400" cy="4031584"/>
          </a:xfrm>
        </p:spPr>
        <p:txBody>
          <a:bodyPr>
            <a:normAutofit/>
          </a:bodyPr>
          <a:lstStyle/>
          <a:p>
            <a:pPr marL="0" indent="0">
              <a:buNone/>
            </a:pPr>
            <a:r>
              <a:rPr lang="en-US" sz="2500" b="1" dirty="0">
                <a:solidFill>
                  <a:schemeClr val="accent3">
                    <a:lumMod val="20000"/>
                    <a:lumOff val="80000"/>
                  </a:schemeClr>
                </a:solidFill>
              </a:rPr>
              <a:t>1) </a:t>
            </a:r>
            <a:r>
              <a:rPr lang="en-US" sz="2500" b="1" u="sng" dirty="0">
                <a:solidFill>
                  <a:schemeClr val="accent3">
                    <a:lumMod val="20000"/>
                    <a:lumOff val="80000"/>
                  </a:schemeClr>
                </a:solidFill>
                <a:effectLst>
                  <a:outerShdw blurRad="38100" dist="38100" dir="2700000" algn="tl">
                    <a:srgbClr val="000000">
                      <a:alpha val="43137"/>
                    </a:srgbClr>
                  </a:outerShdw>
                </a:effectLst>
              </a:rPr>
              <a:t>Code Optimization</a:t>
            </a:r>
            <a:r>
              <a:rPr lang="en-US" sz="2500" dirty="0">
                <a:solidFill>
                  <a:schemeClr val="accent3">
                    <a:lumMod val="20000"/>
                    <a:lumOff val="80000"/>
                  </a:schemeClr>
                </a:solidFill>
              </a:rPr>
              <a:t>: Less code to the access the data.</a:t>
            </a:r>
          </a:p>
          <a:p>
            <a:pPr marL="0" indent="0">
              <a:buNone/>
            </a:pPr>
            <a:r>
              <a:rPr lang="en-US" sz="2500" b="1" dirty="0">
                <a:solidFill>
                  <a:schemeClr val="accent3">
                    <a:lumMod val="20000"/>
                    <a:lumOff val="80000"/>
                  </a:schemeClr>
                </a:solidFill>
              </a:rPr>
              <a:t>2) </a:t>
            </a:r>
            <a:r>
              <a:rPr lang="en-US" sz="2500" b="1" u="sng" dirty="0">
                <a:solidFill>
                  <a:schemeClr val="accent3">
                    <a:lumMod val="20000"/>
                    <a:lumOff val="80000"/>
                  </a:schemeClr>
                </a:solidFill>
                <a:effectLst>
                  <a:outerShdw blurRad="38100" dist="38100" dir="2700000" algn="tl">
                    <a:srgbClr val="000000">
                      <a:alpha val="43137"/>
                    </a:srgbClr>
                  </a:outerShdw>
                </a:effectLst>
              </a:rPr>
              <a:t>Ease of traversing</a:t>
            </a:r>
            <a:r>
              <a:rPr lang="en-US" sz="2500" dirty="0">
                <a:solidFill>
                  <a:schemeClr val="accent3">
                    <a:lumMod val="20000"/>
                    <a:lumOff val="80000"/>
                  </a:schemeClr>
                </a:solidFill>
              </a:rPr>
              <a:t>: By using the for loop, we can retrieve the elements of an array easily.</a:t>
            </a:r>
          </a:p>
          <a:p>
            <a:pPr marL="0" indent="0">
              <a:buNone/>
            </a:pPr>
            <a:r>
              <a:rPr lang="en-US" sz="2500" b="1" dirty="0">
                <a:solidFill>
                  <a:schemeClr val="accent3">
                    <a:lumMod val="20000"/>
                    <a:lumOff val="80000"/>
                  </a:schemeClr>
                </a:solidFill>
              </a:rPr>
              <a:t>3) </a:t>
            </a:r>
            <a:r>
              <a:rPr lang="en-US" sz="2500" b="1" u="sng" dirty="0">
                <a:solidFill>
                  <a:schemeClr val="accent3">
                    <a:lumMod val="20000"/>
                    <a:lumOff val="80000"/>
                  </a:schemeClr>
                </a:solidFill>
                <a:effectLst>
                  <a:outerShdw blurRad="38100" dist="38100" dir="2700000" algn="tl">
                    <a:srgbClr val="000000">
                      <a:alpha val="43137"/>
                    </a:srgbClr>
                  </a:outerShdw>
                </a:effectLst>
              </a:rPr>
              <a:t>Ease of sorting</a:t>
            </a:r>
            <a:r>
              <a:rPr lang="en-US" sz="2500" dirty="0">
                <a:solidFill>
                  <a:schemeClr val="accent3">
                    <a:lumMod val="20000"/>
                    <a:lumOff val="80000"/>
                  </a:schemeClr>
                </a:solidFill>
              </a:rPr>
              <a:t>: To sort the elements of the array, we need a few lines of code only</a:t>
            </a:r>
            <a:r>
              <a:rPr lang="en-US" sz="2500" dirty="0" smtClean="0">
                <a:solidFill>
                  <a:schemeClr val="accent3">
                    <a:lumMod val="20000"/>
                    <a:lumOff val="80000"/>
                  </a:schemeClr>
                </a:solidFill>
              </a:rPr>
              <a:t>.</a:t>
            </a:r>
            <a:endParaRPr lang="en-US" sz="2500" dirty="0">
              <a:solidFill>
                <a:schemeClr val="accent3">
                  <a:lumMod val="20000"/>
                  <a:lumOff val="80000"/>
                </a:schemeClr>
              </a:solidFill>
            </a:endParaRPr>
          </a:p>
          <a:p>
            <a:pPr marL="0" indent="0">
              <a:buNone/>
            </a:pPr>
            <a:r>
              <a:rPr lang="en-US" sz="2500" b="1" dirty="0">
                <a:solidFill>
                  <a:schemeClr val="accent3">
                    <a:lumMod val="20000"/>
                    <a:lumOff val="80000"/>
                  </a:schemeClr>
                </a:solidFill>
              </a:rPr>
              <a:t>4) </a:t>
            </a:r>
            <a:r>
              <a:rPr lang="en-US" sz="2500" b="1" u="sng" dirty="0">
                <a:solidFill>
                  <a:schemeClr val="accent3">
                    <a:lumMod val="20000"/>
                    <a:lumOff val="80000"/>
                  </a:schemeClr>
                </a:solidFill>
                <a:effectLst>
                  <a:outerShdw blurRad="38100" dist="38100" dir="2700000" algn="tl">
                    <a:srgbClr val="000000">
                      <a:alpha val="43137"/>
                    </a:srgbClr>
                  </a:outerShdw>
                </a:effectLst>
              </a:rPr>
              <a:t>Random Access</a:t>
            </a:r>
            <a:r>
              <a:rPr lang="en-US" sz="2500" dirty="0">
                <a:solidFill>
                  <a:schemeClr val="accent3">
                    <a:lumMod val="20000"/>
                    <a:lumOff val="80000"/>
                  </a:schemeClr>
                </a:solidFill>
              </a:rPr>
              <a:t>: We can access any element randomly using the array</a:t>
            </a:r>
            <a:r>
              <a:rPr lang="en-US" sz="2500" dirty="0" smtClean="0">
                <a:solidFill>
                  <a:schemeClr val="accent3">
                    <a:lumMod val="20000"/>
                    <a:lumOff val="80000"/>
                  </a:schemeClr>
                </a:solidFill>
              </a:rPr>
              <a:t>.</a:t>
            </a:r>
            <a:endParaRPr lang="en-US" sz="2500" dirty="0">
              <a:solidFill>
                <a:schemeClr val="accent3">
                  <a:lumMod val="20000"/>
                  <a:lumOff val="80000"/>
                </a:schemeClr>
              </a:solidFill>
            </a:endParaRPr>
          </a:p>
        </p:txBody>
      </p:sp>
    </p:spTree>
    <p:extLst>
      <p:ext uri="{BB962C8B-B14F-4D97-AF65-F5344CB8AC3E}">
        <p14:creationId xmlns="" xmlns:p14="http://schemas.microsoft.com/office/powerpoint/2010/main" val="1419450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0"/>
            <a:ext cx="9034554" cy="1507067"/>
          </a:xfrm>
        </p:spPr>
        <p:txBody>
          <a:bodyPr>
            <a:noAutofit/>
          </a:bodyPr>
          <a:lstStyle/>
          <a:p>
            <a:r>
              <a:rPr lang="en-US" sz="4800" b="1" dirty="0" smtClean="0">
                <a:solidFill>
                  <a:schemeClr val="accent1">
                    <a:lumMod val="40000"/>
                    <a:lumOff val="60000"/>
                  </a:schemeClr>
                </a:solidFill>
                <a:effectLst>
                  <a:outerShdw blurRad="38100" dist="38100" dir="2700000" algn="tl">
                    <a:srgbClr val="000000">
                      <a:alpha val="43137"/>
                    </a:srgbClr>
                  </a:outerShdw>
                </a:effectLst>
              </a:rPr>
              <a:t>Disadvantage </a:t>
            </a:r>
            <a:r>
              <a:rPr lang="en-US" sz="4800" b="1" dirty="0">
                <a:solidFill>
                  <a:schemeClr val="accent1">
                    <a:lumMod val="40000"/>
                    <a:lumOff val="60000"/>
                  </a:schemeClr>
                </a:solidFill>
                <a:effectLst>
                  <a:outerShdw blurRad="38100" dist="38100" dir="2700000" algn="tl">
                    <a:srgbClr val="000000">
                      <a:alpha val="43137"/>
                    </a:srgbClr>
                  </a:outerShdw>
                </a:effectLst>
              </a:rPr>
              <a:t>of C Array</a:t>
            </a:r>
            <a:endParaRPr lang="en-US" sz="4800" dirty="0"/>
          </a:p>
        </p:txBody>
      </p:sp>
      <p:sp>
        <p:nvSpPr>
          <p:cNvPr id="3" name="Content Placeholder 2"/>
          <p:cNvSpPr>
            <a:spLocks noGrp="1"/>
          </p:cNvSpPr>
          <p:nvPr>
            <p:ph idx="1"/>
          </p:nvPr>
        </p:nvSpPr>
        <p:spPr>
          <a:xfrm>
            <a:off x="684212" y="1507067"/>
            <a:ext cx="9034554" cy="4345093"/>
          </a:xfrm>
        </p:spPr>
        <p:txBody>
          <a:bodyPr>
            <a:normAutofit/>
          </a:bodyPr>
          <a:lstStyle/>
          <a:p>
            <a:pPr marL="457200" indent="-457200">
              <a:buAutoNum type="arabicParenR"/>
            </a:pPr>
            <a:r>
              <a:rPr lang="en-US" sz="2500" b="1" u="sng" dirty="0" smtClean="0">
                <a:solidFill>
                  <a:schemeClr val="accent3">
                    <a:lumMod val="20000"/>
                    <a:lumOff val="80000"/>
                  </a:schemeClr>
                </a:solidFill>
                <a:effectLst>
                  <a:outerShdw blurRad="38100" dist="38100" dir="2700000" algn="tl">
                    <a:srgbClr val="000000">
                      <a:alpha val="43137"/>
                    </a:srgbClr>
                  </a:outerShdw>
                </a:effectLst>
              </a:rPr>
              <a:t>Fixed </a:t>
            </a:r>
            <a:r>
              <a:rPr lang="en-US" sz="2500" b="1" u="sng" dirty="0">
                <a:solidFill>
                  <a:schemeClr val="accent3">
                    <a:lumMod val="20000"/>
                    <a:lumOff val="80000"/>
                  </a:schemeClr>
                </a:solidFill>
                <a:effectLst>
                  <a:outerShdw blurRad="38100" dist="38100" dir="2700000" algn="tl">
                    <a:srgbClr val="000000">
                      <a:alpha val="43137"/>
                    </a:srgbClr>
                  </a:outerShdw>
                </a:effectLst>
              </a:rPr>
              <a:t>Size</a:t>
            </a:r>
            <a:r>
              <a:rPr lang="en-US" sz="2500" dirty="0">
                <a:solidFill>
                  <a:schemeClr val="accent3">
                    <a:lumMod val="20000"/>
                    <a:lumOff val="80000"/>
                  </a:schemeClr>
                </a:solidFill>
              </a:rPr>
              <a:t>: Whatever size, we define at the time of declaration of the array, we can't exceed the limit. So, it doesn't grow the size dynamically like </a:t>
            </a:r>
            <a:r>
              <a:rPr lang="en-US" sz="2500" dirty="0" smtClean="0">
                <a:solidFill>
                  <a:schemeClr val="accent3">
                    <a:lumMod val="20000"/>
                    <a:lumOff val="80000"/>
                  </a:schemeClr>
                </a:solidFill>
              </a:rPr>
              <a:t>Linked List </a:t>
            </a:r>
            <a:r>
              <a:rPr lang="en-US" sz="2500" dirty="0">
                <a:solidFill>
                  <a:schemeClr val="accent3">
                    <a:lumMod val="20000"/>
                    <a:lumOff val="80000"/>
                  </a:schemeClr>
                </a:solidFill>
              </a:rPr>
              <a:t>which we will learn later</a:t>
            </a:r>
            <a:r>
              <a:rPr lang="en-US" sz="2500" dirty="0" smtClean="0">
                <a:solidFill>
                  <a:schemeClr val="accent3">
                    <a:lumMod val="20000"/>
                    <a:lumOff val="80000"/>
                  </a:schemeClr>
                </a:solidFill>
              </a:rPr>
              <a:t>.</a:t>
            </a:r>
          </a:p>
          <a:p>
            <a:pPr marL="457200" indent="-457200">
              <a:buFont typeface="Wingdings 3" panose="05040102010807070707" pitchFamily="18" charset="2"/>
              <a:buAutoNum type="arabicParenR"/>
            </a:pPr>
            <a:r>
              <a:rPr lang="en-US" sz="2500" dirty="0">
                <a:solidFill>
                  <a:schemeClr val="accent3">
                    <a:lumMod val="20000"/>
                    <a:lumOff val="80000"/>
                  </a:schemeClr>
                </a:solidFill>
              </a:rPr>
              <a:t>Shifting is required for insertion or deletion of elements in an array.</a:t>
            </a:r>
          </a:p>
          <a:p>
            <a:pPr marL="457200" indent="-457200">
              <a:buFont typeface="Wingdings 3" panose="05040102010807070707" pitchFamily="18" charset="2"/>
              <a:buAutoNum type="arabicParenR"/>
            </a:pPr>
            <a:r>
              <a:rPr lang="en-US" sz="2500" dirty="0">
                <a:solidFill>
                  <a:schemeClr val="accent3">
                    <a:lumMod val="20000"/>
                    <a:lumOff val="80000"/>
                  </a:schemeClr>
                </a:solidFill>
              </a:rPr>
              <a:t>An array doesn’t check boundaries: In C language, we cannot check, if the values entered in an array are exceeding the size of that array or not.</a:t>
            </a:r>
          </a:p>
          <a:p>
            <a:pPr marL="457200" indent="-457200">
              <a:buAutoNum type="arabicParenR"/>
            </a:pPr>
            <a:endParaRPr lang="en-US" sz="2500" dirty="0">
              <a:solidFill>
                <a:schemeClr val="accent3">
                  <a:lumMod val="20000"/>
                  <a:lumOff val="80000"/>
                </a:schemeClr>
              </a:solidFill>
            </a:endParaRPr>
          </a:p>
        </p:txBody>
      </p:sp>
    </p:spTree>
    <p:extLst>
      <p:ext uri="{BB962C8B-B14F-4D97-AF65-F5344CB8AC3E}">
        <p14:creationId xmlns="" xmlns:p14="http://schemas.microsoft.com/office/powerpoint/2010/main" val="2072466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9835"/>
            <a:ext cx="8534400" cy="1507067"/>
          </a:xfrm>
        </p:spPr>
        <p:txBody>
          <a:bodyPr/>
          <a:lstStyle/>
          <a:p>
            <a:r>
              <a:rPr lang="en-US" sz="4800" b="1" dirty="0">
                <a:solidFill>
                  <a:schemeClr val="accent1">
                    <a:lumMod val="40000"/>
                    <a:lumOff val="60000"/>
                  </a:schemeClr>
                </a:solidFill>
                <a:effectLst>
                  <a:outerShdw blurRad="38100" dist="38100" dir="2700000" algn="tl">
                    <a:srgbClr val="000000">
                      <a:alpha val="43137"/>
                    </a:srgbClr>
                  </a:outerShdw>
                </a:effectLst>
              </a:rPr>
              <a:t>Declaration of C </a:t>
            </a:r>
            <a:r>
              <a:rPr lang="en-US" sz="4800" b="1" dirty="0" smtClean="0">
                <a:solidFill>
                  <a:schemeClr val="accent1">
                    <a:lumMod val="40000"/>
                    <a:lumOff val="60000"/>
                  </a:schemeClr>
                </a:solidFill>
                <a:effectLst>
                  <a:outerShdw blurRad="38100" dist="38100" dir="2700000" algn="tl">
                    <a:srgbClr val="000000">
                      <a:alpha val="43137"/>
                    </a:srgbClr>
                  </a:outerShdw>
                </a:effectLst>
              </a:rPr>
              <a:t>Array</a:t>
            </a:r>
            <a:endParaRPr lang="en-US" sz="48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4211" y="1526902"/>
            <a:ext cx="8786359" cy="4795521"/>
          </a:xfrm>
        </p:spPr>
        <p:txBody>
          <a:bodyPr>
            <a:normAutofit/>
          </a:bodyPr>
          <a:lstStyle/>
          <a:p>
            <a:pPr marL="0" indent="0">
              <a:buNone/>
            </a:pPr>
            <a:r>
              <a:rPr lang="en-US" sz="2500" dirty="0">
                <a:solidFill>
                  <a:schemeClr val="accent3">
                    <a:lumMod val="20000"/>
                    <a:lumOff val="80000"/>
                  </a:schemeClr>
                </a:solidFill>
              </a:rPr>
              <a:t>We can declare an array in the c language in the following way</a:t>
            </a:r>
            <a:r>
              <a:rPr lang="en-US" sz="2500" dirty="0" smtClean="0">
                <a:solidFill>
                  <a:schemeClr val="accent3">
                    <a:lumMod val="20000"/>
                    <a:lumOff val="80000"/>
                  </a:schemeClr>
                </a:solidFill>
              </a:rPr>
              <a:t>.</a:t>
            </a:r>
          </a:p>
          <a:p>
            <a:pPr marL="0" indent="0">
              <a:buNone/>
            </a:pPr>
            <a:r>
              <a:rPr lang="en-US" sz="2500" b="1" dirty="0" smtClean="0">
                <a:solidFill>
                  <a:schemeClr val="bg1"/>
                </a:solidFill>
              </a:rPr>
              <a:t>      </a:t>
            </a:r>
            <a:r>
              <a:rPr lang="en-US" sz="2500" dirty="0" smtClean="0">
                <a:solidFill>
                  <a:schemeClr val="bg1"/>
                </a:solidFill>
              </a:rPr>
              <a:t>data_type</a:t>
            </a:r>
            <a:r>
              <a:rPr lang="en-US" sz="2500" dirty="0">
                <a:solidFill>
                  <a:schemeClr val="bg1"/>
                </a:solidFill>
              </a:rPr>
              <a:t> </a:t>
            </a:r>
            <a:r>
              <a:rPr lang="en-US" sz="2500" dirty="0" smtClean="0">
                <a:solidFill>
                  <a:schemeClr val="bg1"/>
                </a:solidFill>
              </a:rPr>
              <a:t>array_name[</a:t>
            </a:r>
            <a:r>
              <a:rPr lang="en-US" sz="2500" dirty="0" err="1" smtClean="0">
                <a:solidFill>
                  <a:schemeClr val="bg1"/>
                </a:solidFill>
              </a:rPr>
              <a:t>array_size</a:t>
            </a:r>
            <a:r>
              <a:rPr lang="en-US" sz="2500" dirty="0" smtClean="0">
                <a:solidFill>
                  <a:schemeClr val="bg1"/>
                </a:solidFill>
              </a:rPr>
              <a:t>];</a:t>
            </a:r>
            <a:r>
              <a:rPr lang="en-US" sz="2500" dirty="0">
                <a:solidFill>
                  <a:schemeClr val="bg1"/>
                </a:solidFill>
              </a:rPr>
              <a:t> </a:t>
            </a:r>
            <a:r>
              <a:rPr lang="en-US" sz="2500" b="1" dirty="0">
                <a:solidFill>
                  <a:schemeClr val="bg1"/>
                </a:solidFill>
              </a:rPr>
              <a:t> </a:t>
            </a:r>
          </a:p>
          <a:p>
            <a:pPr marL="0" indent="0">
              <a:buNone/>
            </a:pPr>
            <a:r>
              <a:rPr lang="en-US" sz="2500" dirty="0">
                <a:solidFill>
                  <a:schemeClr val="accent3">
                    <a:lumMod val="20000"/>
                    <a:lumOff val="80000"/>
                  </a:schemeClr>
                </a:solidFill>
              </a:rPr>
              <a:t>Now, let us see the example to declare the array</a:t>
            </a:r>
            <a:r>
              <a:rPr lang="en-US" sz="2500" dirty="0" smtClean="0">
                <a:solidFill>
                  <a:schemeClr val="accent3">
                    <a:lumMod val="20000"/>
                    <a:lumOff val="80000"/>
                  </a:schemeClr>
                </a:solidFill>
              </a:rPr>
              <a:t>.</a:t>
            </a:r>
          </a:p>
          <a:p>
            <a:pPr marL="0" indent="0">
              <a:buNone/>
            </a:pPr>
            <a:r>
              <a:rPr lang="en-US" sz="2500" b="1" dirty="0" smtClean="0">
                <a:solidFill>
                  <a:schemeClr val="accent3">
                    <a:lumMod val="20000"/>
                    <a:lumOff val="80000"/>
                  </a:schemeClr>
                </a:solidFill>
              </a:rPr>
              <a:t>      </a:t>
            </a:r>
            <a:r>
              <a:rPr lang="en-US" sz="2500" b="1" dirty="0" smtClean="0">
                <a:solidFill>
                  <a:schemeClr val="bg1"/>
                </a:solidFill>
              </a:rPr>
              <a:t>int</a:t>
            </a:r>
            <a:r>
              <a:rPr lang="en-US" sz="2500" dirty="0">
                <a:solidFill>
                  <a:schemeClr val="bg1"/>
                </a:solidFill>
              </a:rPr>
              <a:t> marks[5];  </a:t>
            </a:r>
          </a:p>
          <a:p>
            <a:pPr marL="0" indent="0">
              <a:buNone/>
            </a:pPr>
            <a:r>
              <a:rPr lang="en-US" sz="2500" dirty="0">
                <a:solidFill>
                  <a:schemeClr val="accent3">
                    <a:lumMod val="20000"/>
                    <a:lumOff val="80000"/>
                  </a:schemeClr>
                </a:solidFill>
              </a:rPr>
              <a:t>Here, int is the </a:t>
            </a:r>
            <a:r>
              <a:rPr lang="en-US" sz="2500" i="1" dirty="0">
                <a:solidFill>
                  <a:schemeClr val="accent3">
                    <a:lumMod val="20000"/>
                    <a:lumOff val="80000"/>
                  </a:schemeClr>
                </a:solidFill>
              </a:rPr>
              <a:t>data_type</a:t>
            </a:r>
            <a:r>
              <a:rPr lang="en-US" sz="2500" dirty="0">
                <a:solidFill>
                  <a:schemeClr val="accent3">
                    <a:lumMod val="20000"/>
                    <a:lumOff val="80000"/>
                  </a:schemeClr>
                </a:solidFill>
              </a:rPr>
              <a:t>, marks are the </a:t>
            </a:r>
            <a:r>
              <a:rPr lang="en-US" sz="2500" i="1" dirty="0">
                <a:solidFill>
                  <a:schemeClr val="accent3">
                    <a:lumMod val="20000"/>
                    <a:lumOff val="80000"/>
                  </a:schemeClr>
                </a:solidFill>
              </a:rPr>
              <a:t>array_name</a:t>
            </a:r>
            <a:r>
              <a:rPr lang="en-US" sz="2500" dirty="0">
                <a:solidFill>
                  <a:schemeClr val="accent3">
                    <a:lumMod val="20000"/>
                    <a:lumOff val="80000"/>
                  </a:schemeClr>
                </a:solidFill>
              </a:rPr>
              <a:t>, and 5 is the </a:t>
            </a:r>
            <a:r>
              <a:rPr lang="en-US" sz="2500" i="1" dirty="0" err="1">
                <a:solidFill>
                  <a:schemeClr val="accent3">
                    <a:lumMod val="20000"/>
                    <a:lumOff val="80000"/>
                  </a:schemeClr>
                </a:solidFill>
              </a:rPr>
              <a:t>array_size</a:t>
            </a:r>
            <a:r>
              <a:rPr lang="en-US" sz="2500" dirty="0">
                <a:solidFill>
                  <a:schemeClr val="accent3">
                    <a:lumMod val="20000"/>
                    <a:lumOff val="80000"/>
                  </a:schemeClr>
                </a:solidFill>
              </a:rPr>
              <a:t>.</a:t>
            </a:r>
            <a:endParaRPr lang="en-US" sz="2500" dirty="0" smtClean="0">
              <a:solidFill>
                <a:schemeClr val="accent3">
                  <a:lumMod val="20000"/>
                  <a:lumOff val="80000"/>
                </a:schemeClr>
              </a:solidFill>
            </a:endParaRPr>
          </a:p>
        </p:txBody>
      </p:sp>
    </p:spTree>
    <p:extLst>
      <p:ext uri="{BB962C8B-B14F-4D97-AF65-F5344CB8AC3E}">
        <p14:creationId xmlns="" xmlns:p14="http://schemas.microsoft.com/office/powerpoint/2010/main" val="501564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0"/>
            <a:ext cx="8534400" cy="1507067"/>
          </a:xfrm>
        </p:spPr>
        <p:txBody>
          <a:bodyPr/>
          <a:lstStyle/>
          <a:p>
            <a:r>
              <a:rPr lang="en-US" sz="4800" b="1" dirty="0">
                <a:solidFill>
                  <a:schemeClr val="accent1">
                    <a:lumMod val="40000"/>
                    <a:lumOff val="60000"/>
                  </a:schemeClr>
                </a:solidFill>
                <a:effectLst>
                  <a:outerShdw blurRad="38100" dist="38100" dir="2700000" algn="tl">
                    <a:srgbClr val="000000">
                      <a:alpha val="43137"/>
                    </a:srgbClr>
                  </a:outerShdw>
                </a:effectLst>
              </a:rPr>
              <a:t>Initialization of C </a:t>
            </a:r>
            <a:r>
              <a:rPr lang="en-US" sz="4800" b="1" dirty="0" smtClean="0">
                <a:solidFill>
                  <a:schemeClr val="accent1">
                    <a:lumMod val="40000"/>
                    <a:lumOff val="60000"/>
                  </a:schemeClr>
                </a:solidFill>
                <a:effectLst>
                  <a:outerShdw blurRad="38100" dist="38100" dir="2700000" algn="tl">
                    <a:srgbClr val="000000">
                      <a:alpha val="43137"/>
                    </a:srgbClr>
                  </a:outerShdw>
                </a:effectLst>
              </a:rPr>
              <a:t>Array</a:t>
            </a:r>
            <a:endParaRPr lang="en-US" sz="48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4212" y="1507067"/>
            <a:ext cx="8707982" cy="3796453"/>
          </a:xfrm>
        </p:spPr>
        <p:txBody>
          <a:bodyPr/>
          <a:lstStyle/>
          <a:p>
            <a:pPr marL="0" indent="0">
              <a:buNone/>
            </a:pPr>
            <a:r>
              <a:rPr lang="en-US" dirty="0">
                <a:solidFill>
                  <a:schemeClr val="accent3">
                    <a:lumMod val="20000"/>
                    <a:lumOff val="80000"/>
                  </a:schemeClr>
                </a:solidFill>
              </a:rPr>
              <a:t>The simplest way to initialize an array is by using the index of each element. We can initialize each element of the array by using the index. Consider the following example</a:t>
            </a:r>
            <a:r>
              <a:rPr lang="en-US" dirty="0" smtClean="0">
                <a:solidFill>
                  <a:schemeClr val="accent3">
                    <a:lumMod val="20000"/>
                    <a:lumOff val="80000"/>
                  </a:schemeClr>
                </a:solidFill>
              </a:rPr>
              <a:t>.</a:t>
            </a:r>
          </a:p>
          <a:p>
            <a:pPr marL="0" indent="0">
              <a:buNone/>
            </a:pPr>
            <a:r>
              <a:rPr lang="en-US" dirty="0" smtClean="0">
                <a:solidFill>
                  <a:schemeClr val="bg1"/>
                </a:solidFill>
              </a:rPr>
              <a:t>			marks[0</a:t>
            </a:r>
            <a:r>
              <a:rPr lang="en-US" dirty="0">
                <a:solidFill>
                  <a:schemeClr val="bg1"/>
                </a:solidFill>
              </a:rPr>
              <a:t>]=80;//initialization of array  </a:t>
            </a:r>
          </a:p>
          <a:p>
            <a:pPr marL="0" indent="0">
              <a:buNone/>
            </a:pPr>
            <a:r>
              <a:rPr lang="en-US" dirty="0" smtClean="0">
                <a:solidFill>
                  <a:schemeClr val="bg1"/>
                </a:solidFill>
              </a:rPr>
              <a:t>			marks[1</a:t>
            </a:r>
            <a:r>
              <a:rPr lang="en-US" dirty="0">
                <a:solidFill>
                  <a:schemeClr val="bg1"/>
                </a:solidFill>
              </a:rPr>
              <a:t>]=60;  </a:t>
            </a:r>
          </a:p>
          <a:p>
            <a:pPr marL="0" indent="0">
              <a:buNone/>
            </a:pPr>
            <a:r>
              <a:rPr lang="en-US" dirty="0" smtClean="0">
                <a:solidFill>
                  <a:schemeClr val="bg1"/>
                </a:solidFill>
              </a:rPr>
              <a:t>			marks[2</a:t>
            </a:r>
            <a:r>
              <a:rPr lang="en-US" dirty="0">
                <a:solidFill>
                  <a:schemeClr val="bg1"/>
                </a:solidFill>
              </a:rPr>
              <a:t>]=70;  </a:t>
            </a:r>
          </a:p>
          <a:p>
            <a:pPr marL="0" indent="0">
              <a:buNone/>
            </a:pPr>
            <a:r>
              <a:rPr lang="en-US" dirty="0" smtClean="0">
                <a:solidFill>
                  <a:schemeClr val="bg1"/>
                </a:solidFill>
              </a:rPr>
              <a:t>			marks[3</a:t>
            </a:r>
            <a:r>
              <a:rPr lang="en-US" dirty="0">
                <a:solidFill>
                  <a:schemeClr val="bg1"/>
                </a:solidFill>
              </a:rPr>
              <a:t>]=85;  </a:t>
            </a:r>
          </a:p>
          <a:p>
            <a:pPr marL="0" indent="0">
              <a:buNone/>
            </a:pPr>
            <a:r>
              <a:rPr lang="en-US" dirty="0" smtClean="0">
                <a:solidFill>
                  <a:schemeClr val="bg1"/>
                </a:solidFill>
              </a:rPr>
              <a:t>			marks[4</a:t>
            </a:r>
            <a:r>
              <a:rPr lang="en-US" dirty="0">
                <a:solidFill>
                  <a:schemeClr val="bg1"/>
                </a:solidFill>
              </a:rPr>
              <a:t>]=75;  </a:t>
            </a:r>
          </a:p>
          <a:p>
            <a:endParaRPr lang="en-US" dirty="0"/>
          </a:p>
        </p:txBody>
      </p:sp>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950765" y="5027839"/>
            <a:ext cx="4019550" cy="1504950"/>
          </a:xfrm>
          <a:prstGeom prst="rect">
            <a:avLst/>
          </a:prstGeom>
        </p:spPr>
      </p:pic>
    </p:spTree>
    <p:extLst>
      <p:ext uri="{BB962C8B-B14F-4D97-AF65-F5344CB8AC3E}">
        <p14:creationId xmlns="" xmlns:p14="http://schemas.microsoft.com/office/powerpoint/2010/main" val="115136020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 xmlns:thm15="http://schemas.microsoft.com/office/thememl/2012/main" name="Slice" id="{0507925B-6AC9-4358-8E18-C330545D08F8}" vid="{282EB108-EDE6-4B8E-957B-D4A69BF580EA}"/>
    </a:ext>
  </a:extLst>
</a:theme>
</file>

<file path=docProps/app.xml><?xml version="1.0" encoding="utf-8"?>
<Properties xmlns="http://schemas.openxmlformats.org/officeDocument/2006/extended-properties" xmlns:vt="http://schemas.openxmlformats.org/officeDocument/2006/docPropsVTypes">
  <Template>Slice</Template>
  <TotalTime>36</TotalTime>
  <Words>389</Words>
  <Application>Microsoft Office PowerPoint</Application>
  <PresentationFormat>Custom</PresentationFormat>
  <Paragraphs>31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Slice</vt:lpstr>
      <vt:lpstr>C PROGRAMMING</vt:lpstr>
      <vt:lpstr>ARRAY  IN C LANGUANGE</vt:lpstr>
      <vt:lpstr>Properties of Array</vt:lpstr>
      <vt:lpstr>Advantage of C Array</vt:lpstr>
      <vt:lpstr>Disadvantage of C Array</vt:lpstr>
      <vt:lpstr>Declaration of C Array</vt:lpstr>
      <vt:lpstr>Initialization of C Array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ARRAY  IN C LANGUANGE</dc:title>
  <dc:creator>Melito</dc:creator>
  <cp:lastModifiedBy>Dell</cp:lastModifiedBy>
  <cp:revision>5</cp:revision>
  <dcterms:created xsi:type="dcterms:W3CDTF">2022-07-15T15:16:19Z</dcterms:created>
  <dcterms:modified xsi:type="dcterms:W3CDTF">2022-07-17T09:50:37Z</dcterms:modified>
</cp:coreProperties>
</file>